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4" r:id="rId3"/>
    <p:sldId id="269" r:id="rId4"/>
    <p:sldId id="272" r:id="rId5"/>
    <p:sldId id="260" r:id="rId6"/>
    <p:sldId id="263" r:id="rId7"/>
    <p:sldId id="264" r:id="rId8"/>
    <p:sldId id="271" r:id="rId9"/>
    <p:sldId id="267" r:id="rId10"/>
    <p:sldId id="265" r:id="rId11"/>
    <p:sldId id="26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67C5501-30D7-4486-9ADF-35320B73885D}">
          <p14:sldIdLst>
            <p14:sldId id="256"/>
            <p14:sldId id="274"/>
            <p14:sldId id="269"/>
            <p14:sldId id="272"/>
            <p14:sldId id="260"/>
            <p14:sldId id="263"/>
            <p14:sldId id="264"/>
            <p14:sldId id="271"/>
            <p14:sldId id="267"/>
            <p14:sldId id="265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46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7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0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5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05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27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40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649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65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28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EA87F7-7F3D-4BD0-9D82-51D7161D0D0D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9772B1-3DD6-4472-8B6B-BCFC26EC612E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D89D88-ABBB-4FF9-AEE7-F83624DB0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sk-SK" dirty="0"/>
              <a:t>G Suite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B68082-137D-4F52-8A19-AEEDD66D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Gmail</a:t>
            </a:r>
          </a:p>
          <a:p>
            <a:r>
              <a:rPr lang="sk-SK" dirty="0">
                <a:solidFill>
                  <a:schemeClr val="tx1"/>
                </a:solidFill>
              </a:rPr>
              <a:t>Dokumenty</a:t>
            </a:r>
          </a:p>
          <a:p>
            <a:r>
              <a:rPr lang="sk-SK" dirty="0">
                <a:solidFill>
                  <a:schemeClr val="tx1"/>
                </a:solidFill>
              </a:rPr>
              <a:t>Disk</a:t>
            </a:r>
          </a:p>
          <a:p>
            <a:r>
              <a:rPr lang="sk-SK" dirty="0">
                <a:solidFill>
                  <a:schemeClr val="tx1"/>
                </a:solidFill>
              </a:rPr>
              <a:t>kalendár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78D6044-DA45-4540-A7C6-8249C9BD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1" y="5529203"/>
            <a:ext cx="1685539" cy="6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7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3" y="-1301817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62668"/>
            <a:ext cx="3291465" cy="409223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Zdieľanie dokumentov alebo celých priečinkov.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Prideľovanie práv.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sk-SK" sz="2400" dirty="0">
                <a:solidFill>
                  <a:srgbClr val="FFFFFF"/>
                </a:solidFill>
              </a:rPr>
              <a:t>Vykonané zmeny sa prejavia aj u vás na Disku.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7893E6A-25D9-4AA7-8828-A10FE294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71" y="1463041"/>
            <a:ext cx="8005431" cy="392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ípka: nadol 4">
            <a:extLst>
              <a:ext uri="{FF2B5EF4-FFF2-40B4-BE49-F238E27FC236}">
                <a16:creationId xmlns:a16="http://schemas.microsoft.com/office/drawing/2014/main" id="{676CC0F1-5C9F-448D-AFA1-60D5615055D4}"/>
              </a:ext>
            </a:extLst>
          </p:cNvPr>
          <p:cNvSpPr/>
          <p:nvPr/>
        </p:nvSpPr>
        <p:spPr>
          <a:xfrm rot="16200000">
            <a:off x="9308316" y="1699467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4E234DA4-7B93-4F76-81A9-D7BF1A7DD5E2}"/>
              </a:ext>
            </a:extLst>
          </p:cNvPr>
          <p:cNvSpPr/>
          <p:nvPr/>
        </p:nvSpPr>
        <p:spPr>
          <a:xfrm>
            <a:off x="9858835" y="1881188"/>
            <a:ext cx="25522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E7064F-4E6C-48FC-92CC-C1A47978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36" y="1975488"/>
            <a:ext cx="4830099" cy="328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4E69041C-D4EE-4232-A052-17FC6F76F017}"/>
              </a:ext>
            </a:extLst>
          </p:cNvPr>
          <p:cNvSpPr/>
          <p:nvPr/>
        </p:nvSpPr>
        <p:spPr>
          <a:xfrm>
            <a:off x="5788404" y="3263317"/>
            <a:ext cx="1286340" cy="1384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3655ADE2-53D9-43BD-976E-AA6B9B4AB0A5}"/>
              </a:ext>
            </a:extLst>
          </p:cNvPr>
          <p:cNvSpPr/>
          <p:nvPr/>
        </p:nvSpPr>
        <p:spPr>
          <a:xfrm rot="5400000">
            <a:off x="5851856" y="2649681"/>
            <a:ext cx="322846" cy="58708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82BD91F7-94C8-4B0F-A21A-D0E04FF9AA60}"/>
              </a:ext>
            </a:extLst>
          </p:cNvPr>
          <p:cNvSpPr/>
          <p:nvPr/>
        </p:nvSpPr>
        <p:spPr>
          <a:xfrm>
            <a:off x="4132071" y="2830633"/>
            <a:ext cx="1506401" cy="2222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3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82" y="-1304526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Kalendár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8" y="1529198"/>
            <a:ext cx="3450233" cy="5090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Vytváranie udalostí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- Pozývanie hostí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- Miesto konania udalosti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sk-SK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Určovanie dostupnosti pre schôdzky.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- Automatické odmietanie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sk-SK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Nastavovanie pripomienok, úloh.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sk-SK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400" dirty="0">
                <a:solidFill>
                  <a:srgbClr val="FFFFFF"/>
                </a:solidFill>
              </a:rPr>
              <a:t>Pridávanie kalendárov.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45E921E-1132-4F1D-8564-A23F3148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74" y="1514474"/>
            <a:ext cx="7993845" cy="388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D40F4EE-4B0E-4387-945E-1D6A1E74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74" y="1514474"/>
            <a:ext cx="7993844" cy="38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 descr="Obrázok, na ktorom je hodiny&#10;&#10;Automaticky generovaný popis">
            <a:extLst>
              <a:ext uri="{FF2B5EF4-FFF2-40B4-BE49-F238E27FC236}">
                <a16:creationId xmlns:a16="http://schemas.microsoft.com/office/drawing/2014/main" id="{1FACF34B-C7EC-4492-AC41-9EE505437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76543"/>
            <a:ext cx="744591" cy="7445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E9B8D40-D1A1-4586-A10F-D4CE41127B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20" t="13057" r="23489" b="15950"/>
          <a:stretch/>
        </p:blipFill>
        <p:spPr>
          <a:xfrm>
            <a:off x="7486765" y="2059650"/>
            <a:ext cx="4027604" cy="308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bdĺžnik 17">
            <a:extLst>
              <a:ext uri="{FF2B5EF4-FFF2-40B4-BE49-F238E27FC236}">
                <a16:creationId xmlns:a16="http://schemas.microsoft.com/office/drawing/2014/main" id="{A48DB900-EF1B-4CE9-BDBB-B5F8EA5A3075}"/>
              </a:ext>
            </a:extLst>
          </p:cNvPr>
          <p:cNvSpPr/>
          <p:nvPr/>
        </p:nvSpPr>
        <p:spPr>
          <a:xfrm>
            <a:off x="7912100" y="2597944"/>
            <a:ext cx="457994" cy="2468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: nadol 21">
            <a:extLst>
              <a:ext uri="{FF2B5EF4-FFF2-40B4-BE49-F238E27FC236}">
                <a16:creationId xmlns:a16="http://schemas.microsoft.com/office/drawing/2014/main" id="{1DE68840-3516-40DF-AFBD-B07045CEFD91}"/>
              </a:ext>
            </a:extLst>
          </p:cNvPr>
          <p:cNvSpPr/>
          <p:nvPr/>
        </p:nvSpPr>
        <p:spPr>
          <a:xfrm rot="5400000">
            <a:off x="10039393" y="2774372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Šípka: nadol 22">
            <a:extLst>
              <a:ext uri="{FF2B5EF4-FFF2-40B4-BE49-F238E27FC236}">
                <a16:creationId xmlns:a16="http://schemas.microsoft.com/office/drawing/2014/main" id="{8AD212F0-6FDD-442E-BCA1-FE6A04AF38A0}"/>
              </a:ext>
            </a:extLst>
          </p:cNvPr>
          <p:cNvSpPr/>
          <p:nvPr/>
        </p:nvSpPr>
        <p:spPr>
          <a:xfrm rot="5400000">
            <a:off x="10039393" y="3010202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: nadol 23">
            <a:extLst>
              <a:ext uri="{FF2B5EF4-FFF2-40B4-BE49-F238E27FC236}">
                <a16:creationId xmlns:a16="http://schemas.microsoft.com/office/drawing/2014/main" id="{8EEB4BED-7724-48A9-9998-2BD74B0A4FF5}"/>
              </a:ext>
            </a:extLst>
          </p:cNvPr>
          <p:cNvSpPr/>
          <p:nvPr/>
        </p:nvSpPr>
        <p:spPr>
          <a:xfrm rot="5400000">
            <a:off x="10039393" y="3374604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Šípka: nadol 24">
            <a:extLst>
              <a:ext uri="{FF2B5EF4-FFF2-40B4-BE49-F238E27FC236}">
                <a16:creationId xmlns:a16="http://schemas.microsoft.com/office/drawing/2014/main" id="{34416E6D-4CD8-4A2F-AAA3-837304F04922}"/>
              </a:ext>
            </a:extLst>
          </p:cNvPr>
          <p:cNvSpPr/>
          <p:nvPr/>
        </p:nvSpPr>
        <p:spPr>
          <a:xfrm rot="5400000">
            <a:off x="10039393" y="4145972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CAC31243-021D-4D4C-B9B6-15CAF60EBC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53" t="15316" r="23497" b="19239"/>
          <a:stretch/>
        </p:blipFill>
        <p:spPr>
          <a:xfrm>
            <a:off x="6866641" y="2023718"/>
            <a:ext cx="4782434" cy="312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bdĺžnik 26">
            <a:extLst>
              <a:ext uri="{FF2B5EF4-FFF2-40B4-BE49-F238E27FC236}">
                <a16:creationId xmlns:a16="http://schemas.microsoft.com/office/drawing/2014/main" id="{67E33FF7-9217-4C46-A6DF-6A31C03833A4}"/>
              </a:ext>
            </a:extLst>
          </p:cNvPr>
          <p:cNvSpPr/>
          <p:nvPr/>
        </p:nvSpPr>
        <p:spPr>
          <a:xfrm>
            <a:off x="8020338" y="2613952"/>
            <a:ext cx="918616" cy="292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Šípka: nadol 28">
            <a:extLst>
              <a:ext uri="{FF2B5EF4-FFF2-40B4-BE49-F238E27FC236}">
                <a16:creationId xmlns:a16="http://schemas.microsoft.com/office/drawing/2014/main" id="{46DF6AB6-B3A9-422C-8EDE-47C0064BB024}"/>
              </a:ext>
            </a:extLst>
          </p:cNvPr>
          <p:cNvSpPr/>
          <p:nvPr/>
        </p:nvSpPr>
        <p:spPr>
          <a:xfrm rot="5400000">
            <a:off x="10106746" y="3166354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1" name="Obrázok 30">
            <a:extLst>
              <a:ext uri="{FF2B5EF4-FFF2-40B4-BE49-F238E27FC236}">
                <a16:creationId xmlns:a16="http://schemas.microsoft.com/office/drawing/2014/main" id="{B005168F-9BCB-47F3-81B9-2DDA3C9A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74" y="1508276"/>
            <a:ext cx="7993844" cy="38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A919377B-7612-461F-9B55-64A40D6D99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963" t="18238" r="16567" b="33807"/>
          <a:stretch/>
        </p:blipFill>
        <p:spPr>
          <a:xfrm>
            <a:off x="6866641" y="2305760"/>
            <a:ext cx="4859488" cy="225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Obdĺžnik 31">
            <a:extLst>
              <a:ext uri="{FF2B5EF4-FFF2-40B4-BE49-F238E27FC236}">
                <a16:creationId xmlns:a16="http://schemas.microsoft.com/office/drawing/2014/main" id="{EA351D3C-C004-4D1B-953B-CA858DF7239C}"/>
              </a:ext>
            </a:extLst>
          </p:cNvPr>
          <p:cNvSpPr/>
          <p:nvPr/>
        </p:nvSpPr>
        <p:spPr>
          <a:xfrm>
            <a:off x="9042400" y="2987040"/>
            <a:ext cx="864872" cy="2782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3" name="Obrázok 32">
            <a:extLst>
              <a:ext uri="{FF2B5EF4-FFF2-40B4-BE49-F238E27FC236}">
                <a16:creationId xmlns:a16="http://schemas.microsoft.com/office/drawing/2014/main" id="{9F9AB3E0-BD7E-43FB-9A3C-52DE31BD53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46" t="21259" r="13978" b="12750"/>
          <a:stretch/>
        </p:blipFill>
        <p:spPr>
          <a:xfrm>
            <a:off x="6766968" y="2283035"/>
            <a:ext cx="5030000" cy="320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Obdĺžnik 33">
            <a:extLst>
              <a:ext uri="{FF2B5EF4-FFF2-40B4-BE49-F238E27FC236}">
                <a16:creationId xmlns:a16="http://schemas.microsoft.com/office/drawing/2014/main" id="{ADB2D711-8F74-46AF-B078-69427005BA9C}"/>
              </a:ext>
            </a:extLst>
          </p:cNvPr>
          <p:cNvSpPr/>
          <p:nvPr/>
        </p:nvSpPr>
        <p:spPr>
          <a:xfrm>
            <a:off x="9974627" y="2987040"/>
            <a:ext cx="459632" cy="299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1F23240-90D2-44B5-A0CE-EB9CA3213E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138" y="1513725"/>
            <a:ext cx="7993844" cy="401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E5C3C486-8264-4019-8FE9-8CE02B0DEB9B}"/>
              </a:ext>
            </a:extLst>
          </p:cNvPr>
          <p:cNvSpPr/>
          <p:nvPr/>
        </p:nvSpPr>
        <p:spPr>
          <a:xfrm>
            <a:off x="5037236" y="5019152"/>
            <a:ext cx="208004" cy="2059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: nadol 27">
            <a:extLst>
              <a:ext uri="{FF2B5EF4-FFF2-40B4-BE49-F238E27FC236}">
                <a16:creationId xmlns:a16="http://schemas.microsoft.com/office/drawing/2014/main" id="{ED68FCC9-8D09-43C1-91D8-081910596761}"/>
              </a:ext>
            </a:extLst>
          </p:cNvPr>
          <p:cNvSpPr/>
          <p:nvPr/>
        </p:nvSpPr>
        <p:spPr>
          <a:xfrm rot="5400000">
            <a:off x="5419419" y="4828604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6668E40-4346-438C-851E-8FF0D3F15E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73" t="825"/>
          <a:stretch/>
        </p:blipFill>
        <p:spPr>
          <a:xfrm>
            <a:off x="5307429" y="2666008"/>
            <a:ext cx="4509634" cy="284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425726E-030D-4BCD-958B-9EE480AF8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001" y="1504106"/>
            <a:ext cx="7993844" cy="402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Šípka: nadol 34">
            <a:extLst>
              <a:ext uri="{FF2B5EF4-FFF2-40B4-BE49-F238E27FC236}">
                <a16:creationId xmlns:a16="http://schemas.microsoft.com/office/drawing/2014/main" id="{FFF251B4-3612-42EE-B4CF-967994FE08BD}"/>
              </a:ext>
            </a:extLst>
          </p:cNvPr>
          <p:cNvSpPr/>
          <p:nvPr/>
        </p:nvSpPr>
        <p:spPr>
          <a:xfrm rot="5400000">
            <a:off x="5501128" y="5031678"/>
            <a:ext cx="322846" cy="58708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9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21107 0.4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240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4" grpId="0" animBg="1"/>
      <p:bldP spid="28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DD89D88-ABBB-4FF9-AEE7-F83624DB0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749907" cy="3566160"/>
          </a:xfrm>
        </p:spPr>
        <p:txBody>
          <a:bodyPr>
            <a:normAutofit/>
          </a:bodyPr>
          <a:lstStyle/>
          <a:p>
            <a:r>
              <a:rPr lang="sk-SK" sz="6600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B68082-137D-4F52-8A19-AEEDD66D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sk-SK" cap="none" dirty="0">
                <a:solidFill>
                  <a:schemeClr val="tx1"/>
                </a:solidFill>
                <a:latin typeface="+mn-lt"/>
              </a:rPr>
              <a:t>filip.chrvala@stuba.sk</a:t>
            </a:r>
          </a:p>
          <a:p>
            <a:r>
              <a:rPr lang="sk-SK" dirty="0">
                <a:solidFill>
                  <a:schemeClr val="tx1"/>
                </a:solidFill>
                <a:latin typeface="+mn-lt"/>
              </a:rPr>
              <a:t>+421 (2) 32 888 512</a:t>
            </a:r>
          </a:p>
          <a:p>
            <a:endParaRPr lang="sk-SK" cap="none" dirty="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 descr="Obrázok, na ktorom je jedlo, tanier&#10;&#10;Automaticky generovaný popis">
            <a:extLst>
              <a:ext uri="{FF2B5EF4-FFF2-40B4-BE49-F238E27FC236}">
                <a16:creationId xmlns:a16="http://schemas.microsoft.com/office/drawing/2014/main" id="{C78D6044-DA45-4540-A7C6-8249C9BD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1" y="5529203"/>
            <a:ext cx="1685539" cy="6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22EAF7-EC6D-4397-89F9-44F4796D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78" y="-1147230"/>
            <a:ext cx="3165230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Aplikácie Google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55430FFD-AB74-4A8A-A0C3-F6C2E171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68" y="1494597"/>
            <a:ext cx="7966657" cy="386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682574AB-D1DA-4F71-99E2-DAB3E8AD74C5}"/>
              </a:ext>
            </a:extLst>
          </p:cNvPr>
          <p:cNvSpPr/>
          <p:nvPr/>
        </p:nvSpPr>
        <p:spPr>
          <a:xfrm>
            <a:off x="11042010" y="1500947"/>
            <a:ext cx="292100" cy="283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: nadol 19">
            <a:extLst>
              <a:ext uri="{FF2B5EF4-FFF2-40B4-BE49-F238E27FC236}">
                <a16:creationId xmlns:a16="http://schemas.microsoft.com/office/drawing/2014/main" id="{4CB0607F-1F21-418E-B870-B67DBEC3ACD9}"/>
              </a:ext>
            </a:extLst>
          </p:cNvPr>
          <p:cNvSpPr/>
          <p:nvPr/>
        </p:nvSpPr>
        <p:spPr>
          <a:xfrm rot="16200000">
            <a:off x="10529254" y="1349105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B4C2AE76-4851-49C3-8398-6808F249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70" y="864935"/>
            <a:ext cx="3165230" cy="499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FE0FCC85-6A87-4F15-9586-2AFF3BFF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00" y="2685101"/>
            <a:ext cx="3240558" cy="380490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Získate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služby</a:t>
            </a:r>
            <a:r>
              <a:rPr lang="en-US" sz="2400" dirty="0">
                <a:solidFill>
                  <a:srgbClr val="FFFFFF"/>
                </a:solidFill>
              </a:rPr>
              <a:t> Gmail, </a:t>
            </a:r>
            <a:r>
              <a:rPr lang="en-US" sz="2400" dirty="0" err="1">
                <a:solidFill>
                  <a:srgbClr val="FFFFFF"/>
                </a:solidFill>
              </a:rPr>
              <a:t>Kalendár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Dokumenty</a:t>
            </a:r>
            <a:r>
              <a:rPr lang="en-US" sz="2400" dirty="0">
                <a:solidFill>
                  <a:srgbClr val="FFFFFF"/>
                </a:solidFill>
              </a:rPr>
              <a:t>, Disk</a:t>
            </a:r>
            <a:r>
              <a:rPr lang="sk-SK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dirty="0" err="1">
                <a:solidFill>
                  <a:srgbClr val="FFFFFF"/>
                </a:solidFill>
              </a:rPr>
              <a:t>ďalšie</a:t>
            </a:r>
            <a:r>
              <a:rPr lang="sk-SK" sz="2400" dirty="0">
                <a:solidFill>
                  <a:srgbClr val="FFFFFF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Pracujte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odkiaľkoľvek</a:t>
            </a:r>
            <a:r>
              <a:rPr lang="en-US" sz="2400" dirty="0">
                <a:solidFill>
                  <a:schemeClr val="bg1"/>
                </a:solidFill>
              </a:rPr>
              <a:t>, s </a:t>
            </a:r>
            <a:r>
              <a:rPr lang="en-US" sz="2400" dirty="0" err="1">
                <a:solidFill>
                  <a:schemeClr val="bg1"/>
                </a:solidFill>
              </a:rPr>
              <a:t>kýmkoľvek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akomkoľvek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zariadení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95504411-2F1A-4E51-B854-6E29561D02C3}"/>
              </a:ext>
            </a:extLst>
          </p:cNvPr>
          <p:cNvSpPr txBox="1">
            <a:spLocks/>
          </p:cNvSpPr>
          <p:nvPr/>
        </p:nvSpPr>
        <p:spPr>
          <a:xfrm>
            <a:off x="322549" y="1447662"/>
            <a:ext cx="3485561" cy="23525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rgbClr val="FFFFFF"/>
                </a:solidFill>
              </a:rPr>
              <a:t>Pre prihlásenie do G Suite použite webovú adresu: gmail.stuba.sk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06 -0.25394 L -2.5E-6 -1.73472E-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22EAF7-EC6D-4397-89F9-44F4796D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78" y="-1147230"/>
            <a:ext cx="3165230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Gmail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FE0FCC85-6A87-4F15-9586-2AFF3BFF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00" y="2266574"/>
            <a:ext cx="3423290" cy="3804902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Mobilná aplikácia pre </a:t>
            </a:r>
            <a:r>
              <a:rPr lang="sk-SK" sz="2400" dirty="0" err="1">
                <a:solidFill>
                  <a:srgbClr val="FFFFFF"/>
                </a:solidFill>
              </a:rPr>
              <a:t>iOS</a:t>
            </a:r>
            <a:r>
              <a:rPr lang="sk-SK" sz="2400" dirty="0">
                <a:solidFill>
                  <a:srgbClr val="FFFFFF"/>
                </a:solidFill>
              </a:rPr>
              <a:t> aj Android.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Pokročilé filtrovanie spamu.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Pre prihlásenie do G Suite </a:t>
            </a:r>
            <a:r>
              <a:rPr lang="sk-SK" sz="2400" dirty="0">
                <a:solidFill>
                  <a:schemeClr val="bg1"/>
                </a:solidFill>
              </a:rPr>
              <a:t>používate rovnaké údaje ako do AIS: meno.priezvisko@stuba.sk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95504411-2F1A-4E51-B854-6E29561D02C3}"/>
              </a:ext>
            </a:extLst>
          </p:cNvPr>
          <p:cNvSpPr txBox="1">
            <a:spLocks/>
          </p:cNvSpPr>
          <p:nvPr/>
        </p:nvSpPr>
        <p:spPr>
          <a:xfrm>
            <a:off x="322549" y="1447662"/>
            <a:ext cx="3485561" cy="13686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bg1"/>
                </a:solidFill>
              </a:rPr>
              <a:t>Neobmedzená kapacita schránky.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13D3239-5DFB-40E8-A834-932896A3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69" y="1578405"/>
            <a:ext cx="7988729" cy="390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Šípka: nadol 19">
            <a:extLst>
              <a:ext uri="{FF2B5EF4-FFF2-40B4-BE49-F238E27FC236}">
                <a16:creationId xmlns:a16="http://schemas.microsoft.com/office/drawing/2014/main" id="{4CB0607F-1F21-418E-B870-B67DBEC3ACD9}"/>
              </a:ext>
            </a:extLst>
          </p:cNvPr>
          <p:cNvSpPr/>
          <p:nvPr/>
        </p:nvSpPr>
        <p:spPr>
          <a:xfrm rot="5400000">
            <a:off x="5262484" y="1932655"/>
            <a:ext cx="322846" cy="58708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37C6D6D-E907-4E6F-8015-CC1E01E7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82" y="2247614"/>
            <a:ext cx="3518631" cy="323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26B990DC-880A-46CF-B000-B3191E606132}"/>
              </a:ext>
            </a:extLst>
          </p:cNvPr>
          <p:cNvSpPr/>
          <p:nvPr/>
        </p:nvSpPr>
        <p:spPr>
          <a:xfrm rot="5400000">
            <a:off x="8816452" y="2361310"/>
            <a:ext cx="322846" cy="58708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8F305863-B526-4685-B501-80D43D601A54}"/>
              </a:ext>
            </a:extLst>
          </p:cNvPr>
          <p:cNvSpPr/>
          <p:nvPr/>
        </p:nvSpPr>
        <p:spPr>
          <a:xfrm rot="5400000">
            <a:off x="8816452" y="2607126"/>
            <a:ext cx="322846" cy="58708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F961E6E7-8C1A-41DD-A95F-2374E24FF4B1}"/>
              </a:ext>
            </a:extLst>
          </p:cNvPr>
          <p:cNvSpPr/>
          <p:nvPr/>
        </p:nvSpPr>
        <p:spPr>
          <a:xfrm>
            <a:off x="8046720" y="5102352"/>
            <a:ext cx="826714" cy="3228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ACF82BB2-420F-4182-8059-C7F9E4EE3B94}"/>
              </a:ext>
            </a:extLst>
          </p:cNvPr>
          <p:cNvSpPr/>
          <p:nvPr/>
        </p:nvSpPr>
        <p:spPr>
          <a:xfrm>
            <a:off x="8878197" y="5124639"/>
            <a:ext cx="1596445" cy="286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08AD8955-6089-4746-943B-44C772567EBE}"/>
              </a:ext>
            </a:extLst>
          </p:cNvPr>
          <p:cNvSpPr/>
          <p:nvPr/>
        </p:nvSpPr>
        <p:spPr>
          <a:xfrm>
            <a:off x="4149769" y="2022502"/>
            <a:ext cx="923634" cy="40890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2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22EAF7-EC6D-4397-89F9-44F4796D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78" y="-1147230"/>
            <a:ext cx="3165230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Gmail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FE0FCC85-6A87-4F15-9586-2AFF3BFF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78" y="2227423"/>
            <a:ext cx="3240558" cy="3804902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Archivovať</a:t>
            </a:r>
          </a:p>
          <a:p>
            <a:r>
              <a:rPr lang="sk-SK" sz="2400" dirty="0">
                <a:solidFill>
                  <a:srgbClr val="FFFFFF"/>
                </a:solidFill>
              </a:rPr>
              <a:t>Nahlásiť ako spam</a:t>
            </a:r>
          </a:p>
          <a:p>
            <a:r>
              <a:rPr lang="sk-SK" sz="2400" dirty="0">
                <a:solidFill>
                  <a:srgbClr val="FFFFFF"/>
                </a:solidFill>
              </a:rPr>
              <a:t>Odstrániť</a:t>
            </a:r>
          </a:p>
          <a:p>
            <a:r>
              <a:rPr lang="sk-SK" sz="2400" dirty="0">
                <a:solidFill>
                  <a:srgbClr val="FFFFFF"/>
                </a:solidFill>
              </a:rPr>
              <a:t>Označiť ako neprečítané</a:t>
            </a:r>
          </a:p>
          <a:p>
            <a:r>
              <a:rPr lang="sk-SK" sz="2400" dirty="0">
                <a:solidFill>
                  <a:srgbClr val="FFFFFF"/>
                </a:solidFill>
              </a:rPr>
              <a:t>Presunúť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84314-55DE-4C89-A9E0-238C2B5F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19" y="1367055"/>
            <a:ext cx="7902429" cy="41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ok 12" descr="Obrázok, na ktorom je hodiny&#10;&#10;Automaticky generovaný popis">
            <a:extLst>
              <a:ext uri="{FF2B5EF4-FFF2-40B4-BE49-F238E27FC236}">
                <a16:creationId xmlns:a16="http://schemas.microsoft.com/office/drawing/2014/main" id="{9E7A51D4-A70B-4689-81DC-0D6871D88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69" y="625405"/>
            <a:ext cx="744591" cy="74459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670010C-93E5-4B43-812A-F450CBC35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92" b="21662"/>
          <a:stretch/>
        </p:blipFill>
        <p:spPr>
          <a:xfrm>
            <a:off x="4192919" y="1367055"/>
            <a:ext cx="7902429" cy="41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FC423D7-6B30-4006-BA3B-BF147A0E24F9}"/>
              </a:ext>
            </a:extLst>
          </p:cNvPr>
          <p:cNvSpPr/>
          <p:nvPr/>
        </p:nvSpPr>
        <p:spPr>
          <a:xfrm>
            <a:off x="7435211" y="2085988"/>
            <a:ext cx="373626" cy="359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6E701090-4D17-4103-858A-26DB1F6F0BF0}"/>
              </a:ext>
            </a:extLst>
          </p:cNvPr>
          <p:cNvSpPr/>
          <p:nvPr/>
        </p:nvSpPr>
        <p:spPr>
          <a:xfrm>
            <a:off x="7887493" y="2085988"/>
            <a:ext cx="373626" cy="359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7E3D5F1-F2A3-460E-AEBC-E74DA26A13A0}"/>
              </a:ext>
            </a:extLst>
          </p:cNvPr>
          <p:cNvSpPr/>
          <p:nvPr/>
        </p:nvSpPr>
        <p:spPr>
          <a:xfrm>
            <a:off x="8339775" y="2089006"/>
            <a:ext cx="373626" cy="359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59FC08C-B4B0-41B3-AED2-FBD9BA96D566}"/>
              </a:ext>
            </a:extLst>
          </p:cNvPr>
          <p:cNvSpPr/>
          <p:nvPr/>
        </p:nvSpPr>
        <p:spPr>
          <a:xfrm>
            <a:off x="8949203" y="2085987"/>
            <a:ext cx="373626" cy="359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365D6008-FFF0-483F-89C2-E0D0E3C96E6A}"/>
              </a:ext>
            </a:extLst>
          </p:cNvPr>
          <p:cNvSpPr/>
          <p:nvPr/>
        </p:nvSpPr>
        <p:spPr>
          <a:xfrm>
            <a:off x="10010913" y="2080719"/>
            <a:ext cx="373626" cy="359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Šípka: nadol 25">
            <a:extLst>
              <a:ext uri="{FF2B5EF4-FFF2-40B4-BE49-F238E27FC236}">
                <a16:creationId xmlns:a16="http://schemas.microsoft.com/office/drawing/2014/main" id="{163E2C91-A598-4339-A095-72B643727908}"/>
              </a:ext>
            </a:extLst>
          </p:cNvPr>
          <p:cNvSpPr/>
          <p:nvPr/>
        </p:nvSpPr>
        <p:spPr>
          <a:xfrm rot="5400000">
            <a:off x="1903906" y="2150158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Šípka: nadol 26">
            <a:extLst>
              <a:ext uri="{FF2B5EF4-FFF2-40B4-BE49-F238E27FC236}">
                <a16:creationId xmlns:a16="http://schemas.microsoft.com/office/drawing/2014/main" id="{406E2775-D972-483F-AAAD-69E00E0F65CA}"/>
              </a:ext>
            </a:extLst>
          </p:cNvPr>
          <p:cNvSpPr/>
          <p:nvPr/>
        </p:nvSpPr>
        <p:spPr>
          <a:xfrm rot="5400000">
            <a:off x="2864447" y="2652082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: nadol 27">
            <a:extLst>
              <a:ext uri="{FF2B5EF4-FFF2-40B4-BE49-F238E27FC236}">
                <a16:creationId xmlns:a16="http://schemas.microsoft.com/office/drawing/2014/main" id="{9BDFEEF0-50E5-4727-A5F0-248E48D02FC3}"/>
              </a:ext>
            </a:extLst>
          </p:cNvPr>
          <p:cNvSpPr/>
          <p:nvPr/>
        </p:nvSpPr>
        <p:spPr>
          <a:xfrm rot="5400000">
            <a:off x="1829125" y="3150591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Šípka: nadol 28">
            <a:extLst>
              <a:ext uri="{FF2B5EF4-FFF2-40B4-BE49-F238E27FC236}">
                <a16:creationId xmlns:a16="http://schemas.microsoft.com/office/drawing/2014/main" id="{30D5F705-4AA2-4B95-9EAD-359E94D7CEE1}"/>
              </a:ext>
            </a:extLst>
          </p:cNvPr>
          <p:cNvSpPr/>
          <p:nvPr/>
        </p:nvSpPr>
        <p:spPr>
          <a:xfrm rot="5400000">
            <a:off x="3554547" y="3674908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Šípka: nadol 29">
            <a:extLst>
              <a:ext uri="{FF2B5EF4-FFF2-40B4-BE49-F238E27FC236}">
                <a16:creationId xmlns:a16="http://schemas.microsoft.com/office/drawing/2014/main" id="{88C46DC7-C395-4C98-A27A-51B69A9FE50D}"/>
              </a:ext>
            </a:extLst>
          </p:cNvPr>
          <p:cNvSpPr/>
          <p:nvPr/>
        </p:nvSpPr>
        <p:spPr>
          <a:xfrm rot="5400000">
            <a:off x="1777056" y="4185820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ývojový diagram: zakončenie 10">
            <a:extLst>
              <a:ext uri="{FF2B5EF4-FFF2-40B4-BE49-F238E27FC236}">
                <a16:creationId xmlns:a16="http://schemas.microsoft.com/office/drawing/2014/main" id="{1B9F68CA-2E7C-4E5E-8C1A-DDC471F16B0C}"/>
              </a:ext>
            </a:extLst>
          </p:cNvPr>
          <p:cNvSpPr/>
          <p:nvPr/>
        </p:nvSpPr>
        <p:spPr>
          <a:xfrm>
            <a:off x="4241474" y="4454013"/>
            <a:ext cx="1676939" cy="346587"/>
          </a:xfrm>
          <a:prstGeom prst="flowChartTermina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Šípka: nadol 30">
            <a:extLst>
              <a:ext uri="{FF2B5EF4-FFF2-40B4-BE49-F238E27FC236}">
                <a16:creationId xmlns:a16="http://schemas.microsoft.com/office/drawing/2014/main" id="{1D34280D-469E-49AF-9656-82D17C21F4FE}"/>
              </a:ext>
            </a:extLst>
          </p:cNvPr>
          <p:cNvSpPr/>
          <p:nvPr/>
        </p:nvSpPr>
        <p:spPr>
          <a:xfrm rot="5400000">
            <a:off x="6143020" y="4345634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D9F625C-1434-4AA6-8DBB-15E2E8F0E9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073" r="72748" b="11245"/>
          <a:stretch/>
        </p:blipFill>
        <p:spPr>
          <a:xfrm>
            <a:off x="4192919" y="4888292"/>
            <a:ext cx="2878619" cy="1689464"/>
          </a:xfrm>
          <a:prstGeom prst="rect">
            <a:avLst/>
          </a:prstGeom>
        </p:spPr>
      </p:pic>
      <p:sp>
        <p:nvSpPr>
          <p:cNvPr id="32" name="Vývojový diagram: zakončenie 31">
            <a:extLst>
              <a:ext uri="{FF2B5EF4-FFF2-40B4-BE49-F238E27FC236}">
                <a16:creationId xmlns:a16="http://schemas.microsoft.com/office/drawing/2014/main" id="{90AE3BF7-6F7B-4898-BCE7-1A24FDB130EA}"/>
              </a:ext>
            </a:extLst>
          </p:cNvPr>
          <p:cNvSpPr/>
          <p:nvPr/>
        </p:nvSpPr>
        <p:spPr>
          <a:xfrm>
            <a:off x="4241474" y="6211681"/>
            <a:ext cx="2154138" cy="395525"/>
          </a:xfrm>
          <a:prstGeom prst="flowChartTermina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Šípka: nadol 32">
            <a:extLst>
              <a:ext uri="{FF2B5EF4-FFF2-40B4-BE49-F238E27FC236}">
                <a16:creationId xmlns:a16="http://schemas.microsoft.com/office/drawing/2014/main" id="{2F7CA1BF-5B57-4591-AAEC-418B5141B165}"/>
              </a:ext>
            </a:extLst>
          </p:cNvPr>
          <p:cNvSpPr/>
          <p:nvPr/>
        </p:nvSpPr>
        <p:spPr>
          <a:xfrm rot="5400000">
            <a:off x="6616572" y="6137515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CE1A9152-9409-47BF-B64E-BA19D265D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056" y="1767236"/>
            <a:ext cx="7096125" cy="336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BlokTextu 33">
            <a:extLst>
              <a:ext uri="{FF2B5EF4-FFF2-40B4-BE49-F238E27FC236}">
                <a16:creationId xmlns:a16="http://schemas.microsoft.com/office/drawing/2014/main" id="{79FDAB30-76EA-45A1-9FB3-F854CC31FA3F}"/>
              </a:ext>
            </a:extLst>
          </p:cNvPr>
          <p:cNvSpPr txBox="1"/>
          <p:nvPr/>
        </p:nvSpPr>
        <p:spPr>
          <a:xfrm>
            <a:off x="5012344" y="291022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Test</a:t>
            </a:r>
          </a:p>
        </p:txBody>
      </p:sp>
      <p:sp>
        <p:nvSpPr>
          <p:cNvPr id="35" name="Obdĺžnik: zaoblené rohy 34">
            <a:extLst>
              <a:ext uri="{FF2B5EF4-FFF2-40B4-BE49-F238E27FC236}">
                <a16:creationId xmlns:a16="http://schemas.microsoft.com/office/drawing/2014/main" id="{7CFEFB4D-984E-4FFC-BC61-F4D180B7BA3D}"/>
              </a:ext>
            </a:extLst>
          </p:cNvPr>
          <p:cNvSpPr/>
          <p:nvPr/>
        </p:nvSpPr>
        <p:spPr>
          <a:xfrm>
            <a:off x="10231717" y="4323551"/>
            <a:ext cx="1292174" cy="570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Šípka: nadol 35">
            <a:extLst>
              <a:ext uri="{FF2B5EF4-FFF2-40B4-BE49-F238E27FC236}">
                <a16:creationId xmlns:a16="http://schemas.microsoft.com/office/drawing/2014/main" id="{F8D5D795-4591-4380-ABB5-354C3DC2A676}"/>
              </a:ext>
            </a:extLst>
          </p:cNvPr>
          <p:cNvSpPr/>
          <p:nvPr/>
        </p:nvSpPr>
        <p:spPr>
          <a:xfrm rot="16200000">
            <a:off x="9613024" y="4345634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7" name="Obrázok 36">
            <a:extLst>
              <a:ext uri="{FF2B5EF4-FFF2-40B4-BE49-F238E27FC236}">
                <a16:creationId xmlns:a16="http://schemas.microsoft.com/office/drawing/2014/main" id="{2878496D-5EC5-422F-BCF7-E703C3B20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19" y="1365499"/>
            <a:ext cx="7902429" cy="4130969"/>
          </a:xfrm>
          <a:prstGeom prst="rect">
            <a:avLst/>
          </a:prstGeom>
        </p:spPr>
      </p:pic>
      <p:sp>
        <p:nvSpPr>
          <p:cNvPr id="38" name="Šípka: nadol 37">
            <a:extLst>
              <a:ext uri="{FF2B5EF4-FFF2-40B4-BE49-F238E27FC236}">
                <a16:creationId xmlns:a16="http://schemas.microsoft.com/office/drawing/2014/main" id="{CBDF0A44-B451-437D-BDC8-13A45CABD8B9}"/>
              </a:ext>
            </a:extLst>
          </p:cNvPr>
          <p:cNvSpPr/>
          <p:nvPr/>
        </p:nvSpPr>
        <p:spPr>
          <a:xfrm rot="5400000">
            <a:off x="5386075" y="4299386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B6B71844-E318-4AF4-8260-878422F46DCD}"/>
              </a:ext>
            </a:extLst>
          </p:cNvPr>
          <p:cNvSpPr txBox="1">
            <a:spLocks/>
          </p:cNvSpPr>
          <p:nvPr/>
        </p:nvSpPr>
        <p:spPr>
          <a:xfrm>
            <a:off x="281912" y="1324083"/>
            <a:ext cx="3240558" cy="3804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rgbClr val="FFFFFF"/>
                </a:solidFill>
              </a:rPr>
              <a:t>Doručené správy je možné: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DBB083-C072-4369-A2A6-F47993AD93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950"/>
          <a:stretch/>
        </p:blipFill>
        <p:spPr>
          <a:xfrm>
            <a:off x="4191528" y="1361532"/>
            <a:ext cx="7902429" cy="41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C3AB67D-BC52-4E89-9D11-E7A6047429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0414" y="1786398"/>
            <a:ext cx="5551088" cy="340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25D97C67-DCF1-4FA3-9633-18E842841ED1}"/>
              </a:ext>
            </a:extLst>
          </p:cNvPr>
          <p:cNvSpPr/>
          <p:nvPr/>
        </p:nvSpPr>
        <p:spPr>
          <a:xfrm>
            <a:off x="11151396" y="1381902"/>
            <a:ext cx="512966" cy="4164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6C4D8C03-8072-4B1F-9151-132503C257EA}"/>
              </a:ext>
            </a:extLst>
          </p:cNvPr>
          <p:cNvSpPr/>
          <p:nvPr/>
        </p:nvSpPr>
        <p:spPr>
          <a:xfrm>
            <a:off x="6120414" y="1381902"/>
            <a:ext cx="5030982" cy="4185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01EF3413-D25B-4627-B773-BC00ED977F26}"/>
              </a:ext>
            </a:extLst>
          </p:cNvPr>
          <p:cNvSpPr/>
          <p:nvPr/>
        </p:nvSpPr>
        <p:spPr>
          <a:xfrm>
            <a:off x="7485797" y="4335779"/>
            <a:ext cx="1378109" cy="4185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DB744766-D7B2-4213-AA14-28F9E05835B0}"/>
              </a:ext>
            </a:extLst>
          </p:cNvPr>
          <p:cNvSpPr/>
          <p:nvPr/>
        </p:nvSpPr>
        <p:spPr>
          <a:xfrm>
            <a:off x="8963618" y="4335779"/>
            <a:ext cx="1307646" cy="4185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0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34818 0.2717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1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8" grpId="0" animBg="1"/>
      <p:bldP spid="7" grpId="0" animBg="1"/>
      <p:bldP spid="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82" y="-1231501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Dokumenty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88" y="1320300"/>
            <a:ext cx="3346671" cy="409223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Dokumenty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Tabuľky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Prezentácie</a:t>
            </a:r>
            <a:r>
              <a:rPr lang="sk-SK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Nemusíte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nič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inštalovať</a:t>
            </a:r>
            <a:r>
              <a:rPr lang="sk-SK" sz="2400" dirty="0">
                <a:solidFill>
                  <a:srgbClr val="FFFFFF"/>
                </a:solidFill>
              </a:rPr>
              <a:t>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Automatické ukladanie na Google Disk.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Ľahko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pracujte</a:t>
            </a:r>
            <a:r>
              <a:rPr lang="en-US" sz="2400" dirty="0">
                <a:solidFill>
                  <a:srgbClr val="FFFFFF"/>
                </a:solidFill>
              </a:rPr>
              <a:t> s </a:t>
            </a:r>
            <a:r>
              <a:rPr lang="en-US" sz="2400" dirty="0" err="1">
                <a:solidFill>
                  <a:srgbClr val="FFFFFF"/>
                </a:solidFill>
              </a:rPr>
              <a:t>dokumentmi</a:t>
            </a:r>
            <a:r>
              <a:rPr lang="sk-SK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</a:t>
            </a:r>
            <a:r>
              <a:rPr lang="sk-SK" sz="2400" dirty="0">
                <a:solidFill>
                  <a:srgbClr val="FFFFFF"/>
                </a:solidFill>
              </a:rPr>
              <a:t> všetkých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vašich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sk-SK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zariadeniach</a:t>
            </a:r>
            <a:r>
              <a:rPr lang="en-US" sz="2400" dirty="0">
                <a:solidFill>
                  <a:srgbClr val="FFFFFF"/>
                </a:solidFill>
              </a:rPr>
              <a:t> s </a:t>
            </a:r>
            <a:r>
              <a:rPr lang="en-US" sz="2400" dirty="0" err="1">
                <a:solidFill>
                  <a:srgbClr val="FFFFFF"/>
                </a:solidFill>
              </a:rPr>
              <a:t>alebo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aj</a:t>
            </a:r>
            <a:r>
              <a:rPr lang="en-US" sz="2400" dirty="0">
                <a:solidFill>
                  <a:srgbClr val="FFFFFF"/>
                </a:solidFill>
              </a:rPr>
              <a:t> bez </a:t>
            </a:r>
            <a:r>
              <a:rPr lang="en-US" sz="2400" dirty="0" err="1">
                <a:solidFill>
                  <a:srgbClr val="FFFFFF"/>
                </a:solidFill>
              </a:rPr>
              <a:t>internetu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A584788-0CFC-4ADC-A82E-D06189DD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71" y="1781175"/>
            <a:ext cx="4329677" cy="493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FB5E0EB-92F7-4ABC-BB9A-F92185E7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30" y="962410"/>
            <a:ext cx="4274814" cy="493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25D6D5-F64B-4AAA-841C-FFCC175E1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920" y="143645"/>
            <a:ext cx="4327431" cy="493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52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65" y="-1244201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Dokumenty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22" y="1357935"/>
            <a:ext cx="3084844" cy="409223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Dokumenty je možné zdielať s ďalšími pracovníkmi.</a:t>
            </a:r>
          </a:p>
          <a:p>
            <a:r>
              <a:rPr lang="pl-PL" sz="2400" dirty="0">
                <a:solidFill>
                  <a:srgbClr val="FFFFFF"/>
                </a:solidFill>
              </a:rPr>
              <a:t>Na jednom dokumente môže pracovať viac ľudí naraz.</a:t>
            </a:r>
          </a:p>
          <a:p>
            <a:r>
              <a:rPr lang="en-US" sz="2400" dirty="0" err="1">
                <a:solidFill>
                  <a:srgbClr val="FFFFFF"/>
                </a:solidFill>
              </a:rPr>
              <a:t>Viacerí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ľudia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môžu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pracovať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súčasne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každá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zmena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automaticky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uloží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endParaRPr lang="pl-PL" sz="2400" dirty="0">
              <a:solidFill>
                <a:srgbClr val="FFFFFF"/>
              </a:solidFill>
            </a:endParaRPr>
          </a:p>
          <a:p>
            <a:endParaRPr lang="pl-PL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43DBD7F-AF49-4D40-B3F8-28337A11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65" y="1484935"/>
            <a:ext cx="7931450" cy="38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40495A1B-3D88-46D9-A0A1-FBC8B91DD09D}"/>
              </a:ext>
            </a:extLst>
          </p:cNvPr>
          <p:cNvSpPr/>
          <p:nvPr/>
        </p:nvSpPr>
        <p:spPr>
          <a:xfrm>
            <a:off x="11305941" y="1518700"/>
            <a:ext cx="548942" cy="2187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dirty="0"/>
          </a:p>
        </p:txBody>
      </p:sp>
      <p:sp>
        <p:nvSpPr>
          <p:cNvPr id="5" name="Šípka: nadol 4">
            <a:extLst>
              <a:ext uri="{FF2B5EF4-FFF2-40B4-BE49-F238E27FC236}">
                <a16:creationId xmlns:a16="http://schemas.microsoft.com/office/drawing/2014/main" id="{676CC0F1-5C9F-448D-AFA1-60D5615055D4}"/>
              </a:ext>
            </a:extLst>
          </p:cNvPr>
          <p:cNvSpPr/>
          <p:nvPr/>
        </p:nvSpPr>
        <p:spPr>
          <a:xfrm rot="10800000">
            <a:off x="11421842" y="1818409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2B27C99C-305E-460A-9794-BB809CDB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65" y="1484936"/>
            <a:ext cx="7864775" cy="38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2B6A3BB-ED70-427A-B3E7-489ED111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852" y="1921869"/>
            <a:ext cx="5037994" cy="341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D0055402-0E63-478E-AB22-8B40BC7108C0}"/>
              </a:ext>
            </a:extLst>
          </p:cNvPr>
          <p:cNvSpPr/>
          <p:nvPr/>
        </p:nvSpPr>
        <p:spPr>
          <a:xfrm>
            <a:off x="10066351" y="2815908"/>
            <a:ext cx="580446" cy="372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3EB0A035-BC2F-40F1-A96A-12613A486CB5}"/>
              </a:ext>
            </a:extLst>
          </p:cNvPr>
          <p:cNvSpPr/>
          <p:nvPr/>
        </p:nvSpPr>
        <p:spPr>
          <a:xfrm rot="10800000">
            <a:off x="10182613" y="3335479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9BAD31EC-67C5-4FD5-81CD-974F02B8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851" y="1921869"/>
            <a:ext cx="5037995" cy="341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53E28204-0539-469A-A150-FE6873A18B6D}"/>
              </a:ext>
            </a:extLst>
          </p:cNvPr>
          <p:cNvSpPr/>
          <p:nvPr/>
        </p:nvSpPr>
        <p:spPr>
          <a:xfrm>
            <a:off x="5947576" y="4842344"/>
            <a:ext cx="691763" cy="286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: nadol 17">
            <a:extLst>
              <a:ext uri="{FF2B5EF4-FFF2-40B4-BE49-F238E27FC236}">
                <a16:creationId xmlns:a16="http://schemas.microsoft.com/office/drawing/2014/main" id="{82FEEE6F-C4B6-466A-87A2-457F11F104C2}"/>
              </a:ext>
            </a:extLst>
          </p:cNvPr>
          <p:cNvSpPr/>
          <p:nvPr/>
        </p:nvSpPr>
        <p:spPr>
          <a:xfrm rot="10800000">
            <a:off x="6119432" y="5260102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251D58BA-9683-4E64-99EE-8023F1F7E47B}"/>
              </a:ext>
            </a:extLst>
          </p:cNvPr>
          <p:cNvSpPr/>
          <p:nvPr/>
        </p:nvSpPr>
        <p:spPr>
          <a:xfrm>
            <a:off x="9448816" y="3302250"/>
            <a:ext cx="1124125" cy="234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33313B78-5648-4F0A-BCAC-F326A0AC416A}"/>
              </a:ext>
            </a:extLst>
          </p:cNvPr>
          <p:cNvSpPr/>
          <p:nvPr/>
        </p:nvSpPr>
        <p:spPr>
          <a:xfrm>
            <a:off x="9448816" y="3543594"/>
            <a:ext cx="1124125" cy="234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: zaoblené rohy 21">
            <a:extLst>
              <a:ext uri="{FF2B5EF4-FFF2-40B4-BE49-F238E27FC236}">
                <a16:creationId xmlns:a16="http://schemas.microsoft.com/office/drawing/2014/main" id="{B1E4C013-E521-4496-A4EF-4380DF7DBFE6}"/>
              </a:ext>
            </a:extLst>
          </p:cNvPr>
          <p:cNvSpPr/>
          <p:nvPr/>
        </p:nvSpPr>
        <p:spPr>
          <a:xfrm>
            <a:off x="9448816" y="3793327"/>
            <a:ext cx="1124125" cy="234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9B263E35-3F1C-46EA-82E1-D74954F8D673}"/>
              </a:ext>
            </a:extLst>
          </p:cNvPr>
          <p:cNvSpPr/>
          <p:nvPr/>
        </p:nvSpPr>
        <p:spPr>
          <a:xfrm>
            <a:off x="5886336" y="2823859"/>
            <a:ext cx="4107426" cy="388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: nadol 23">
            <a:extLst>
              <a:ext uri="{FF2B5EF4-FFF2-40B4-BE49-F238E27FC236}">
                <a16:creationId xmlns:a16="http://schemas.microsoft.com/office/drawing/2014/main" id="{004C855E-E318-4B21-888E-E15E6972DFF8}"/>
              </a:ext>
            </a:extLst>
          </p:cNvPr>
          <p:cNvSpPr/>
          <p:nvPr/>
        </p:nvSpPr>
        <p:spPr>
          <a:xfrm rot="5400000">
            <a:off x="7348086" y="3174055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4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6" grpId="0" animBg="1"/>
      <p:bldP spid="10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3" y="-1301817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82" y="1401414"/>
            <a:ext cx="3414953" cy="5456586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Pre prihlásenie do Google Disku použite webovú adresu: drive.stuba.sk</a:t>
            </a:r>
          </a:p>
          <a:p>
            <a:r>
              <a:rPr lang="sk-SK" sz="2400" dirty="0">
                <a:solidFill>
                  <a:srgbClr val="FFFFFF"/>
                </a:solidFill>
              </a:rPr>
              <a:t>Bez ohľadu na to, čo sa stane s vašimi zariadeniami, na Disku Google sú súbory vždy bezpečne uložené.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Vytváranie adresárov.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Nahrávanie súborov, fotografií a dokumentov.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sk-SK" sz="2400" dirty="0">
                <a:solidFill>
                  <a:srgbClr val="FFFFFF"/>
                </a:solidFill>
              </a:rPr>
              <a:t>Vytváranie Google dokumentov.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319AB2-848D-4785-B4BF-A0A53811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55" y="1486543"/>
            <a:ext cx="7958821" cy="388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6AF41F7-8252-40CC-8E50-B73ADDDA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33" y="2100942"/>
            <a:ext cx="3168945" cy="285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Vývojový diagram: zakončenie 3">
            <a:extLst>
              <a:ext uri="{FF2B5EF4-FFF2-40B4-BE49-F238E27FC236}">
                <a16:creationId xmlns:a16="http://schemas.microsoft.com/office/drawing/2014/main" id="{4ECAEF27-1C81-4C56-BB8B-E62909FF3B49}"/>
              </a:ext>
            </a:extLst>
          </p:cNvPr>
          <p:cNvSpPr/>
          <p:nvPr/>
        </p:nvSpPr>
        <p:spPr>
          <a:xfrm>
            <a:off x="4165041" y="1929470"/>
            <a:ext cx="773937" cy="322847"/>
          </a:xfrm>
          <a:prstGeom prst="flowChartTermina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E794ACF8-7D6E-49E0-BB45-EBC0934984E1}"/>
              </a:ext>
            </a:extLst>
          </p:cNvPr>
          <p:cNvSpPr/>
          <p:nvPr/>
        </p:nvSpPr>
        <p:spPr>
          <a:xfrm rot="5400000">
            <a:off x="5155733" y="1794838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38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3" y="-1301817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Disk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130D94D-AC8A-48ED-8F3C-25C76070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63" y="894464"/>
            <a:ext cx="7726324" cy="53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D489960-4048-44E9-B82F-A435082F7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26" b="6924"/>
          <a:stretch/>
        </p:blipFill>
        <p:spPr>
          <a:xfrm>
            <a:off x="4228764" y="894464"/>
            <a:ext cx="7726324" cy="538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ok 18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6598209B-6486-41A7-845B-881C4950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92" y="2432296"/>
            <a:ext cx="669430" cy="66943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533BD16-1B30-479C-9B29-68D08A8C96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283" b="6155"/>
          <a:stretch/>
        </p:blipFill>
        <p:spPr>
          <a:xfrm>
            <a:off x="4228762" y="894465"/>
            <a:ext cx="7726324" cy="538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ok 15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A5A7A55C-D855-4036-9FA3-081AAD9D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92" y="2432296"/>
            <a:ext cx="669430" cy="669430"/>
          </a:xfrm>
          <a:prstGeom prst="rect">
            <a:avLst/>
          </a:prstGeom>
        </p:spPr>
      </p:pic>
      <p:pic>
        <p:nvPicPr>
          <p:cNvPr id="17" name="Obrázok 16" descr="Obrázok, na ktorom je hodiny&#10;&#10;Automaticky generovaný popis">
            <a:extLst>
              <a:ext uri="{FF2B5EF4-FFF2-40B4-BE49-F238E27FC236}">
                <a16:creationId xmlns:a16="http://schemas.microsoft.com/office/drawing/2014/main" id="{9DD008F7-E386-4937-801B-6EDE7C52E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33" y="2646694"/>
            <a:ext cx="744591" cy="744591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E6AAFC9-AD7B-453C-913F-3AC69A339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013915DC-D9DF-40AB-869E-E464DBCF77EA}"/>
              </a:ext>
            </a:extLst>
          </p:cNvPr>
          <p:cNvSpPr txBox="1">
            <a:spLocks/>
          </p:cNvSpPr>
          <p:nvPr/>
        </p:nvSpPr>
        <p:spPr>
          <a:xfrm>
            <a:off x="446782" y="1401414"/>
            <a:ext cx="3165229" cy="40922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rgbClr val="FFFFFF"/>
                </a:solidFill>
              </a:rPr>
              <a:t>Vytváranie adresárov.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Nahrávanie súborov, fotografií a dokumentov.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sk-SK" sz="2400" dirty="0">
                <a:solidFill>
                  <a:srgbClr val="FFFFFF"/>
                </a:solidFill>
              </a:rPr>
              <a:t>Vytváranie Google dokumentov.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Bez ohľadu na to, čo sa stane s vašimi zariadeniami, na Disku Google sú súbory vždy bezpečne uložené.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2 L 0.44076 0.1895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95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44128 0.19606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97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C3510-407A-4438-8F86-60C0FF8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3" y="-1301817"/>
            <a:ext cx="3745638" cy="210387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FFFFFF"/>
                </a:solidFill>
              </a:rPr>
              <a:t>Google Disk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2EEE6-F1F2-496C-A23C-29F5C9DE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98" y="1390862"/>
            <a:ext cx="3178250" cy="409223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FFFFFF"/>
                </a:solidFill>
              </a:rPr>
              <a:t>Kopírujte súbory </a:t>
            </a:r>
            <a:r>
              <a:rPr lang="en-US" sz="2400" dirty="0">
                <a:solidFill>
                  <a:srgbClr val="FFFFFF"/>
                </a:solidFill>
              </a:rPr>
              <a:t>do </a:t>
            </a:r>
            <a:r>
              <a:rPr lang="en-US" sz="2400" dirty="0" err="1">
                <a:solidFill>
                  <a:srgbClr val="FFFFFF"/>
                </a:solidFill>
              </a:rPr>
              <a:t>priečinka</a:t>
            </a:r>
            <a:r>
              <a:rPr lang="en-US" sz="2400" dirty="0">
                <a:solidFill>
                  <a:srgbClr val="FFFFFF"/>
                </a:solidFill>
              </a:rPr>
              <a:t> Disk</a:t>
            </a:r>
            <a:r>
              <a:rPr lang="sk-SK" sz="2400" dirty="0">
                <a:solidFill>
                  <a:srgbClr val="FFFFFF"/>
                </a:solidFill>
              </a:rPr>
              <a:t>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Automatická dostupnosť na webovej lokalite </a:t>
            </a:r>
            <a:r>
              <a:rPr lang="sk-SK" sz="2400" dirty="0" err="1">
                <a:solidFill>
                  <a:srgbClr val="FFFFFF"/>
                </a:solidFill>
              </a:rPr>
              <a:t>google</a:t>
            </a:r>
            <a:r>
              <a:rPr lang="sk-SK" sz="2400" dirty="0">
                <a:solidFill>
                  <a:srgbClr val="FFFFFF"/>
                </a:solidFill>
              </a:rPr>
              <a:t> Disku.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sk-SK" sz="2400" dirty="0">
              <a:solidFill>
                <a:srgbClr val="FFFFFF"/>
              </a:solidFill>
            </a:endParaRPr>
          </a:p>
          <a:p>
            <a:r>
              <a:rPr lang="sk-SK" sz="2400" dirty="0">
                <a:solidFill>
                  <a:srgbClr val="FFFFFF"/>
                </a:solidFill>
              </a:rPr>
              <a:t>Prístup z </a:t>
            </a:r>
            <a:r>
              <a:rPr lang="en-US" sz="2400" dirty="0" err="1">
                <a:solidFill>
                  <a:srgbClr val="FFFFFF"/>
                </a:solidFill>
              </a:rPr>
              <a:t>mobilnej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aplikácie</a:t>
            </a:r>
            <a:r>
              <a:rPr lang="sk-SK" sz="2400" dirty="0">
                <a:solidFill>
                  <a:srgbClr val="FFFFFF"/>
                </a:solidFill>
              </a:rPr>
              <a:t>.</a:t>
            </a:r>
          </a:p>
          <a:p>
            <a:r>
              <a:rPr lang="sk-SK" sz="2400" dirty="0">
                <a:solidFill>
                  <a:srgbClr val="FFFFFF"/>
                </a:solidFill>
              </a:rPr>
              <a:t>Všetky zmeny sa automaticky prejavia.</a:t>
            </a:r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Šípka: nadol 4">
            <a:extLst>
              <a:ext uri="{FF2B5EF4-FFF2-40B4-BE49-F238E27FC236}">
                <a16:creationId xmlns:a16="http://schemas.microsoft.com/office/drawing/2014/main" id="{676CC0F1-5C9F-448D-AFA1-60D5615055D4}"/>
              </a:ext>
            </a:extLst>
          </p:cNvPr>
          <p:cNvSpPr/>
          <p:nvPr/>
        </p:nvSpPr>
        <p:spPr>
          <a:xfrm rot="5400000">
            <a:off x="5181434" y="1807399"/>
            <a:ext cx="322846" cy="58708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DE16724-BE3D-43B8-AF74-B93B6ED1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53" y="1486541"/>
            <a:ext cx="4008805" cy="460619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40BD711C-0446-47A8-B743-73500557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441" y="2615265"/>
            <a:ext cx="570444" cy="473130"/>
          </a:xfrm>
          <a:prstGeom prst="rect">
            <a:avLst/>
          </a:prstGeom>
        </p:spPr>
      </p:pic>
      <p:pic>
        <p:nvPicPr>
          <p:cNvPr id="11" name="Obrázok 10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4B55D1CF-5DD5-456E-86ED-93C996390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62" y="2653800"/>
            <a:ext cx="421765" cy="42176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A1EEC96-D2E1-4D6F-BA33-C37D01A6D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774" y="1486541"/>
            <a:ext cx="3931702" cy="460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ok 17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063FB4CC-675A-49AF-90E3-852037FD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97" y="3260144"/>
            <a:ext cx="421765" cy="42176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FC6F855-CC7F-4927-977B-30E3770B8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117" y="2018893"/>
            <a:ext cx="581821" cy="618959"/>
          </a:xfrm>
          <a:prstGeom prst="rect">
            <a:avLst/>
          </a:prstGeom>
        </p:spPr>
      </p:pic>
      <p:pic>
        <p:nvPicPr>
          <p:cNvPr id="19" name="Obrázok 18" descr="Obrázok, na ktorom je znak, kreslenie&#10;&#10;Automaticky generovaný popis">
            <a:extLst>
              <a:ext uri="{FF2B5EF4-FFF2-40B4-BE49-F238E27FC236}">
                <a16:creationId xmlns:a16="http://schemas.microsoft.com/office/drawing/2014/main" id="{517F6481-E7C5-4960-8673-FBA69A6E8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97" y="3265460"/>
            <a:ext cx="421765" cy="42176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10B49AC-88A4-42F9-993C-49BBDBCC0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853" y="1488844"/>
            <a:ext cx="4008805" cy="460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ok 22" descr="Obrázok, na ktorom je hodiny&#10;&#10;Automaticky generovaný popis">
            <a:extLst>
              <a:ext uri="{FF2B5EF4-FFF2-40B4-BE49-F238E27FC236}">
                <a16:creationId xmlns:a16="http://schemas.microsoft.com/office/drawing/2014/main" id="{CD0190A3-8B1C-426E-B4F5-AF62E23A7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56" y="3397310"/>
            <a:ext cx="744591" cy="7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6133 -0.06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3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16003 -0.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339</Words>
  <Application>Microsoft Office PowerPoint</Application>
  <PresentationFormat>Širokouhlá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Retrospektíva</vt:lpstr>
      <vt:lpstr>G Suite</vt:lpstr>
      <vt:lpstr>Aplikácie Google</vt:lpstr>
      <vt:lpstr>Gmail</vt:lpstr>
      <vt:lpstr>Gmail</vt:lpstr>
      <vt:lpstr>Google Dokumenty</vt:lpstr>
      <vt:lpstr>Google Dokumenty</vt:lpstr>
      <vt:lpstr>Google Disk</vt:lpstr>
      <vt:lpstr>Google Disk</vt:lpstr>
      <vt:lpstr>Google Disk</vt:lpstr>
      <vt:lpstr>Google Disk</vt:lpstr>
      <vt:lpstr>Google Kalendár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Suite</dc:title>
  <dc:creator>Filip Chrvala</dc:creator>
  <cp:lastModifiedBy>OP PC</cp:lastModifiedBy>
  <cp:revision>47</cp:revision>
  <dcterms:created xsi:type="dcterms:W3CDTF">2020-02-17T10:42:53Z</dcterms:created>
  <dcterms:modified xsi:type="dcterms:W3CDTF">2020-03-19T11:08:55Z</dcterms:modified>
</cp:coreProperties>
</file>